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46" r:id="rId1"/>
  </p:sldMasterIdLst>
  <p:notesMasterIdLst>
    <p:notesMasterId r:id="rId12"/>
  </p:notesMasterIdLst>
  <p:sldIdLst>
    <p:sldId id="256" r:id="rId2"/>
    <p:sldId id="260" r:id="rId3"/>
    <p:sldId id="259" r:id="rId4"/>
    <p:sldId id="257" r:id="rId5"/>
    <p:sldId id="261" r:id="rId6"/>
    <p:sldId id="262" r:id="rId7"/>
    <p:sldId id="266" r:id="rId8"/>
    <p:sldId id="267" r:id="rId9"/>
    <p:sldId id="263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3797" autoAdjust="0"/>
    <p:restoredTop sz="83431" autoAdjust="0"/>
  </p:normalViewPr>
  <p:slideViewPr>
    <p:cSldViewPr snapToGrid="0" snapToObjects="1">
      <p:cViewPr varScale="1">
        <p:scale>
          <a:sx n="151" d="100"/>
          <a:sy n="151" d="100"/>
        </p:scale>
        <p:origin x="3336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FB88A8-2178-964C-8A72-B2AF6F8D6132}" type="datetimeFigureOut">
              <a:rPr lang="en-US" smtClean="0"/>
              <a:t>11/10/21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E3E648-D0C0-854B-9ED4-7363CBFCF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113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Operating</a:t>
            </a:r>
            <a:r>
              <a:rPr lang="en-US" baseline="0" dirty="0"/>
              <a:t> Fund: funded from HOA dues, used for regular, yearly expenses (maintenance, insurance, taxes, etc.)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3E648-D0C0-854B-9ED4-7363CBFCF6C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1482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Site visit</a:t>
            </a:r>
            <a:r>
              <a:rPr lang="en-US" baseline="0" dirty="0"/>
              <a:t> (physical inspection), component list, reserve fund analysis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3E648-D0C0-854B-9ED4-7363CBFCF6C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1032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Increase</a:t>
            </a:r>
            <a:r>
              <a:rPr lang="en-US" baseline="0" dirty="0"/>
              <a:t> reserve contribution from $24,255/year to $31,680/year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3E648-D0C0-854B-9ED4-7363CBFCF6C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2592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Fully Funded: necessary to avoid</a:t>
            </a:r>
            <a:r>
              <a:rPr lang="en-US" baseline="0" dirty="0"/>
              <a:t> special assessments, prevent deferred maintenance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3E648-D0C0-854B-9ED4-7363CBFCF6C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4891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3E648-D0C0-854B-9ED4-7363CBFCF6C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850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3E648-D0C0-854B-9ED4-7363CBFCF6C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850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Starting point for the budget is (a) increasing the reserve funding to recommended annual levels; (b) continuing the investment in property maintenance and landscaping at adequate levels to avoid higher costs in reserve or operating budgets in subsequent years; and (c) meeting the various committee budget requests. The challenge is how to balance the income and the expenses, and the 2018 proposal contains 2 possible approaches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3E648-D0C0-854B-9ED4-7363CBFCF6C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68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3CC-F982-40F9-8DD6-BCC9AFBF44BD}" type="datetime1">
              <a:rPr lang="en-US" smtClean="0"/>
              <a:pPr/>
              <a:t>11/10/21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C4FB-7D33-419B-8833-D1372BFD11C8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t>11/10/21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DAE5B-B07C-441A-8026-C23A427A74DC}" type="datetime1">
              <a:rPr lang="en-US" smtClean="0"/>
              <a:pPr/>
              <a:t>11/10/21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B1FEA-406A-7749-A5C3-DDCB5F67A4C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t>11/10/21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t>11/10/21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t>11/10/21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t>11/10/21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t>11/10/21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t>11/10/21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t>11/10/21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t>11/10/21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 algn="r" eaLnBrk="1" latinLnBrk="0" hangingPunct="1"/>
            <a:fld id="{54AB02A5-4FE5-49D9-9E24-09F23B90C450}" type="datetimeFigureOut">
              <a:rPr lang="en-US" smtClean="0"/>
              <a:t>11/10/21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7" r:id="rId1"/>
    <p:sldLayoutId id="2147484548" r:id="rId2"/>
    <p:sldLayoutId id="2147484549" r:id="rId3"/>
    <p:sldLayoutId id="2147484550" r:id="rId4"/>
    <p:sldLayoutId id="2147484551" r:id="rId5"/>
    <p:sldLayoutId id="2147484552" r:id="rId6"/>
    <p:sldLayoutId id="2147484553" r:id="rId7"/>
    <p:sldLayoutId id="2147484554" r:id="rId8"/>
    <p:sldLayoutId id="2147484555" r:id="rId9"/>
    <p:sldLayoutId id="2147484556" r:id="rId10"/>
    <p:sldLayoutId id="214748455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>
                <a:latin typeface="Klinic Slab Medium"/>
                <a:cs typeface="Klinic Slab Medium"/>
              </a:rPr>
              <a:t>Wasatch Commons Reserve Analysis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848600" cy="1752600"/>
          </a:xfrm>
        </p:spPr>
        <p:txBody>
          <a:bodyPr/>
          <a:lstStyle/>
          <a:p>
            <a:pPr algn="ctr"/>
            <a:r>
              <a:rPr lang="en-US" b="1" dirty="0">
                <a:latin typeface="Klinic Slab Medium"/>
                <a:cs typeface="Klinic Slab Medium"/>
              </a:rPr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1302541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latin typeface="Klinic Slab Medium"/>
                <a:cs typeface="Klinic Slab Medium"/>
              </a:rPr>
              <a:t>What is a Reserve Analysis?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500" dirty="0">
                <a:latin typeface="Klinic Slab Book"/>
                <a:cs typeface="Klinic Slab Book"/>
              </a:rPr>
              <a:t>"Reserve analysis" means an analysis to determine: </a:t>
            </a:r>
          </a:p>
          <a:p>
            <a:pPr lvl="1"/>
            <a:r>
              <a:rPr lang="en-US" sz="3000" dirty="0">
                <a:latin typeface="Klinic Slab Book"/>
                <a:cs typeface="Klinic Slab Book"/>
              </a:rPr>
              <a:t>(</a:t>
            </a:r>
            <a:r>
              <a:rPr lang="en-US" sz="3000" dirty="0" err="1">
                <a:latin typeface="Klinic Slab Book"/>
                <a:cs typeface="Klinic Slab Book"/>
              </a:rPr>
              <a:t>i</a:t>
            </a:r>
            <a:r>
              <a:rPr lang="en-US" sz="3000" dirty="0">
                <a:latin typeface="Klinic Slab Book"/>
                <a:cs typeface="Klinic Slab Book"/>
              </a:rPr>
              <a:t>) the need for a reserve fund to accumulate reserve funds; and </a:t>
            </a:r>
          </a:p>
          <a:p>
            <a:pPr lvl="1"/>
            <a:r>
              <a:rPr lang="en-US" sz="3000" dirty="0">
                <a:latin typeface="Klinic Slab Book"/>
                <a:cs typeface="Klinic Slab Book"/>
              </a:rPr>
              <a:t>(ii) the appropriate amount of any reserve fund.</a:t>
            </a:r>
          </a:p>
          <a:p>
            <a:r>
              <a:rPr lang="en-US" sz="3500" dirty="0">
                <a:latin typeface="Klinic Slab Book"/>
                <a:cs typeface="Klinic Slab Book"/>
              </a:rPr>
              <a:t>Purpose: </a:t>
            </a:r>
          </a:p>
          <a:p>
            <a:pPr lvl="1"/>
            <a:r>
              <a:rPr lang="en-US" sz="3000" dirty="0">
                <a:latin typeface="Klinic Slab Book"/>
                <a:cs typeface="Klinic Slab Book"/>
              </a:rPr>
              <a:t>provide a budgeting tool to help ensure adequate reserve funds are available to perform future reserve projects </a:t>
            </a:r>
          </a:p>
          <a:p>
            <a:pPr lvl="1"/>
            <a:endParaRPr lang="en-US" sz="3200" dirty="0">
              <a:latin typeface="Klinic Slab Book"/>
              <a:cs typeface="Klinic Slab Book"/>
            </a:endParaRPr>
          </a:p>
        </p:txBody>
      </p:sp>
    </p:spTree>
    <p:extLst>
      <p:ext uri="{BB962C8B-B14F-4D97-AF65-F5344CB8AC3E}">
        <p14:creationId xmlns:p14="http://schemas.microsoft.com/office/powerpoint/2010/main" val="3491434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latin typeface="Klinic Slab Medium"/>
                <a:cs typeface="Klinic Slab Medium"/>
              </a:rPr>
              <a:t>Reserve Funds: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latin typeface="Klinic Slab Book"/>
                <a:cs typeface="Klinic Slab Book"/>
              </a:rPr>
              <a:t>money to cover the cost of </a:t>
            </a:r>
            <a:r>
              <a:rPr lang="en-US" sz="3600" b="1" dirty="0">
                <a:solidFill>
                  <a:schemeClr val="tx2"/>
                </a:solidFill>
                <a:latin typeface="Klinic Slab Book"/>
                <a:cs typeface="Klinic Slab Book"/>
              </a:rPr>
              <a:t>repairing, replacing, or restoring common areas and facilities</a:t>
            </a:r>
            <a:r>
              <a:rPr lang="en-US" sz="3600" dirty="0">
                <a:latin typeface="Klinic Slab Book"/>
                <a:cs typeface="Klinic Slab Book"/>
              </a:rPr>
              <a:t> that have a useful life of three years or more and a remaining useful life of less than 30 years, if the cost cannot reasonably be funded from the general budget or other funds of the association of unit owners</a:t>
            </a:r>
          </a:p>
        </p:txBody>
      </p:sp>
    </p:spTree>
    <p:extLst>
      <p:ext uri="{BB962C8B-B14F-4D97-AF65-F5344CB8AC3E}">
        <p14:creationId xmlns:p14="http://schemas.microsoft.com/office/powerpoint/2010/main" val="747548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732" y="245530"/>
            <a:ext cx="8551333" cy="990600"/>
          </a:xfrm>
        </p:spPr>
        <p:txBody>
          <a:bodyPr>
            <a:noAutofit/>
          </a:bodyPr>
          <a:lstStyle/>
          <a:p>
            <a:r>
              <a:rPr lang="en-US" sz="4300" b="1" dirty="0">
                <a:latin typeface="Klinic Slab Medium"/>
                <a:cs typeface="Klinic Slab Medium"/>
              </a:rPr>
              <a:t>Utah Code 57-8-7.5: Reserve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48586"/>
            <a:ext cx="8229600" cy="4876800"/>
          </a:xfrm>
        </p:spPr>
        <p:txBody>
          <a:bodyPr>
            <a:noAutofit/>
          </a:bodyPr>
          <a:lstStyle/>
          <a:p>
            <a:r>
              <a:rPr lang="en-US" sz="3600" dirty="0">
                <a:latin typeface="Klinic Slab Book"/>
                <a:cs typeface="Klinic Slab Book"/>
              </a:rPr>
              <a:t>(2) Except as otherwise provided in the declaration, a management committee shall: </a:t>
            </a:r>
          </a:p>
          <a:p>
            <a:pPr lvl="1"/>
            <a:r>
              <a:rPr lang="en-US" sz="3600" dirty="0">
                <a:latin typeface="Klinic Slab Book"/>
                <a:cs typeface="Klinic Slab Book"/>
              </a:rPr>
              <a:t>(a) cause a reserve analysis to be </a:t>
            </a:r>
            <a:r>
              <a:rPr lang="en-US" sz="3600" b="1" dirty="0">
                <a:solidFill>
                  <a:srgbClr val="D2533C"/>
                </a:solidFill>
                <a:latin typeface="Klinic Slab Book"/>
                <a:cs typeface="Klinic Slab Book"/>
              </a:rPr>
              <a:t>conducted</a:t>
            </a:r>
            <a:r>
              <a:rPr lang="en-US" sz="3600" dirty="0">
                <a:solidFill>
                  <a:srgbClr val="D2533C"/>
                </a:solidFill>
                <a:latin typeface="Klinic Slab Book"/>
                <a:cs typeface="Klinic Slab Book"/>
              </a:rPr>
              <a:t> </a:t>
            </a:r>
            <a:r>
              <a:rPr lang="en-US" sz="3600" dirty="0">
                <a:latin typeface="Klinic Slab Book"/>
                <a:cs typeface="Klinic Slab Book"/>
              </a:rPr>
              <a:t>no less frequently than </a:t>
            </a:r>
            <a:r>
              <a:rPr lang="en-US" sz="3600" b="1" dirty="0">
                <a:solidFill>
                  <a:srgbClr val="D2533C"/>
                </a:solidFill>
                <a:latin typeface="Klinic Slab Book"/>
                <a:cs typeface="Klinic Slab Book"/>
              </a:rPr>
              <a:t>every six years</a:t>
            </a:r>
            <a:r>
              <a:rPr lang="en-US" sz="3600" dirty="0">
                <a:latin typeface="Klinic Slab Book"/>
                <a:cs typeface="Klinic Slab Book"/>
              </a:rPr>
              <a:t>; and </a:t>
            </a:r>
          </a:p>
          <a:p>
            <a:pPr lvl="1"/>
            <a:r>
              <a:rPr lang="en-US" sz="3600" dirty="0">
                <a:latin typeface="Klinic Slab Book"/>
                <a:cs typeface="Klinic Slab Book"/>
              </a:rPr>
              <a:t>(b) </a:t>
            </a:r>
            <a:r>
              <a:rPr lang="en-US" sz="3600" b="1" dirty="0">
                <a:solidFill>
                  <a:srgbClr val="D2533C"/>
                </a:solidFill>
                <a:latin typeface="Klinic Slab Book"/>
                <a:cs typeface="Klinic Slab Book"/>
              </a:rPr>
              <a:t>review</a:t>
            </a:r>
            <a:r>
              <a:rPr lang="en-US" sz="3600" dirty="0">
                <a:solidFill>
                  <a:srgbClr val="D2533C"/>
                </a:solidFill>
                <a:latin typeface="Klinic Slab Book"/>
                <a:cs typeface="Klinic Slab Book"/>
              </a:rPr>
              <a:t> </a:t>
            </a:r>
            <a:r>
              <a:rPr lang="en-US" sz="3600" dirty="0">
                <a:latin typeface="Klinic Slab Book"/>
                <a:cs typeface="Klinic Slab Book"/>
              </a:rPr>
              <a:t>and, if necessary, update a previously conducted reserve analysis no less frequently than </a:t>
            </a:r>
            <a:r>
              <a:rPr lang="en-US" sz="3600" b="1" dirty="0">
                <a:solidFill>
                  <a:srgbClr val="D2533C"/>
                </a:solidFill>
                <a:latin typeface="Klinic Slab Book"/>
                <a:cs typeface="Klinic Slab Book"/>
              </a:rPr>
              <a:t>every three years</a:t>
            </a:r>
          </a:p>
        </p:txBody>
      </p:sp>
    </p:spTree>
    <p:extLst>
      <p:ext uri="{BB962C8B-B14F-4D97-AF65-F5344CB8AC3E}">
        <p14:creationId xmlns:p14="http://schemas.microsoft.com/office/powerpoint/2010/main" val="2284129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Klinic Slab Medium"/>
                <a:cs typeface="Klinic Slab Medium"/>
              </a:rPr>
              <a:t>Complex Solutions </a:t>
            </a:r>
            <a:r>
              <a:rPr lang="mr-IN" b="1" dirty="0">
                <a:latin typeface="Klinic Slab Medium"/>
                <a:cs typeface="Klinic Slab Medium"/>
              </a:rPr>
              <a:t>–</a:t>
            </a:r>
            <a:r>
              <a:rPr lang="en-US" b="1" dirty="0">
                <a:latin typeface="Klinic Slab Medium"/>
                <a:cs typeface="Klinic Slab Medium"/>
              </a:rPr>
              <a:t> Dale Gifford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Klinic Slab Book"/>
                <a:cs typeface="Klinic Slab Book"/>
              </a:rPr>
              <a:t>14 years HOA experience</a:t>
            </a:r>
          </a:p>
          <a:p>
            <a:r>
              <a:rPr lang="en-US" sz="3600" dirty="0">
                <a:latin typeface="Klinic Slab Book"/>
                <a:cs typeface="Klinic Slab Book"/>
              </a:rPr>
              <a:t>Professional Reserve Analyst (PRA)</a:t>
            </a:r>
          </a:p>
          <a:p>
            <a:r>
              <a:rPr lang="en-US" sz="3600" dirty="0">
                <a:latin typeface="Klinic Slab Book"/>
                <a:cs typeface="Klinic Slab Book"/>
              </a:rPr>
              <a:t>Prepared over 1,100 reserve analysis in Utah</a:t>
            </a:r>
          </a:p>
          <a:p>
            <a:r>
              <a:rPr lang="en-US" sz="3600" dirty="0">
                <a:latin typeface="Klinic Slab Book"/>
                <a:cs typeface="Klinic Slab Book"/>
              </a:rPr>
              <a:t>Cost: $1,500</a:t>
            </a:r>
          </a:p>
        </p:txBody>
      </p:sp>
    </p:spTree>
    <p:extLst>
      <p:ext uri="{BB962C8B-B14F-4D97-AF65-F5344CB8AC3E}">
        <p14:creationId xmlns:p14="http://schemas.microsoft.com/office/powerpoint/2010/main" val="2837939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latin typeface="Klinic Slab Medium"/>
                <a:cs typeface="Klinic Slab Medium"/>
              </a:rPr>
              <a:t>Summary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0105605"/>
              </p:ext>
            </p:extLst>
          </p:nvPr>
        </p:nvGraphicFramePr>
        <p:xfrm>
          <a:off x="457200" y="1836821"/>
          <a:ext cx="8229600" cy="499891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6694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46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3536">
                <a:tc>
                  <a:txBody>
                    <a:bodyPr/>
                    <a:lstStyle/>
                    <a:p>
                      <a:r>
                        <a:rPr lang="en-US" sz="3100" dirty="0">
                          <a:latin typeface="Klinic Slab Book"/>
                          <a:cs typeface="Klinic Slab Book"/>
                        </a:rPr>
                        <a:t>Projected Starting Balance as of 01/2018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100" dirty="0">
                          <a:latin typeface="Klinic Slab Book"/>
                          <a:cs typeface="Klinic Slab Book"/>
                        </a:rPr>
                        <a:t>$55,300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3536">
                <a:tc>
                  <a:txBody>
                    <a:bodyPr/>
                    <a:lstStyle/>
                    <a:p>
                      <a:r>
                        <a:rPr lang="en-US" sz="3100" dirty="0">
                          <a:latin typeface="Klinic Slab Book"/>
                          <a:cs typeface="Klinic Slab Book"/>
                        </a:rPr>
                        <a:t>Ideal Reserve Balance as of 01/2018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100" b="1" dirty="0">
                          <a:solidFill>
                            <a:srgbClr val="D2533C"/>
                          </a:solidFill>
                          <a:latin typeface="Klinic Slab Book"/>
                          <a:cs typeface="Klinic Slab Book"/>
                        </a:rPr>
                        <a:t>$192,503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3536">
                <a:tc>
                  <a:txBody>
                    <a:bodyPr/>
                    <a:lstStyle/>
                    <a:p>
                      <a:r>
                        <a:rPr lang="en-US" sz="3100" dirty="0">
                          <a:latin typeface="Klinic Slab Book"/>
                          <a:cs typeface="Klinic Slab Book"/>
                        </a:rPr>
                        <a:t>Percent Funded as of 01/01/2018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100" b="1" dirty="0">
                          <a:solidFill>
                            <a:schemeClr val="tx2"/>
                          </a:solidFill>
                          <a:latin typeface="Klinic Slab Book"/>
                          <a:cs typeface="Klinic Slab Book"/>
                        </a:rPr>
                        <a:t>29%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8167">
                <a:tc>
                  <a:txBody>
                    <a:bodyPr/>
                    <a:lstStyle/>
                    <a:p>
                      <a:r>
                        <a:rPr lang="en-US" sz="3100" dirty="0">
                          <a:latin typeface="Klinic Slab Book"/>
                          <a:cs typeface="Klinic Slab Book"/>
                        </a:rPr>
                        <a:t>Recommended Reserve Contribution (per month)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100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$2,640 </a:t>
                      </a:r>
                      <a:endParaRPr lang="en-US" sz="3100" dirty="0">
                        <a:effectLst/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60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100" dirty="0">
                          <a:latin typeface="Klinic Slab Book"/>
                          <a:cs typeface="Klinic Slab Book"/>
                        </a:rPr>
                        <a:t>Minimum Reserve Contribution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100" dirty="0">
                          <a:latin typeface="Klinic Slab Book"/>
                          <a:cs typeface="Klinic Slab Book"/>
                        </a:rPr>
                        <a:t>(per month)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100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$2,405 </a:t>
                      </a:r>
                      <a:endParaRPr lang="en-US" sz="3100" dirty="0">
                        <a:effectLst/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6219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100" dirty="0">
                          <a:latin typeface="Klinic Slab Book"/>
                          <a:cs typeface="Klinic Slab Book"/>
                        </a:rPr>
                        <a:t>Recommended Special Assessment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100" dirty="0">
                          <a:latin typeface="Klinic Slab Book"/>
                          <a:cs typeface="Klinic Slab Book"/>
                        </a:rPr>
                        <a:t>$0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7057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93199"/>
            <a:ext cx="2139696" cy="1261872"/>
          </a:xfrm>
        </p:spPr>
        <p:txBody>
          <a:bodyPr/>
          <a:lstStyle/>
          <a:p>
            <a:r>
              <a:rPr lang="en-US" sz="4800" b="1" dirty="0">
                <a:latin typeface="Klinic Slab Medium"/>
                <a:cs typeface="Klinic Slab Medium"/>
              </a:rPr>
              <a:t>Percent  Funded</a:t>
            </a:r>
            <a:endParaRPr lang="en-US" sz="4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560" t="13787" r="2061" b="2729"/>
          <a:stretch/>
        </p:blipFill>
        <p:spPr>
          <a:xfrm>
            <a:off x="2814820" y="385067"/>
            <a:ext cx="6204311" cy="6472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0845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latin typeface="Klinic Slab Medium"/>
                <a:cs typeface="Klinic Slab Medium"/>
              </a:rPr>
              <a:t>Yearly Summary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2841310"/>
              </p:ext>
            </p:extLst>
          </p:nvPr>
        </p:nvGraphicFramePr>
        <p:xfrm>
          <a:off x="146531" y="1872213"/>
          <a:ext cx="8791916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29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01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1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29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816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955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76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62765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>
                          <a:latin typeface="Klinic Slab Medium"/>
                          <a:cs typeface="Klinic Slab Medium"/>
                        </a:rPr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>
                          <a:latin typeface="Klinic Slab Medium"/>
                          <a:cs typeface="Klinic Slab Medium"/>
                        </a:rPr>
                        <a:t>Fully</a:t>
                      </a:r>
                      <a:r>
                        <a:rPr lang="en-US" sz="2400" b="0" i="0" baseline="0" dirty="0">
                          <a:latin typeface="Klinic Slab Medium"/>
                          <a:cs typeface="Klinic Slab Medium"/>
                        </a:rPr>
                        <a:t> Funded Balance</a:t>
                      </a:r>
                      <a:endParaRPr lang="en-US" sz="2400" b="0" i="0" dirty="0">
                        <a:latin typeface="Klinic Slab Medium"/>
                        <a:cs typeface="Klinic Slab Medium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>
                          <a:latin typeface="Klinic Slab Medium"/>
                          <a:cs typeface="Klinic Slab Medium"/>
                        </a:rPr>
                        <a:t>Starting Reserve</a:t>
                      </a:r>
                      <a:r>
                        <a:rPr lang="en-US" sz="2400" b="0" i="0" baseline="0" dirty="0">
                          <a:latin typeface="Klinic Slab Medium"/>
                          <a:cs typeface="Klinic Slab Medium"/>
                        </a:rPr>
                        <a:t> Balance</a:t>
                      </a:r>
                      <a:endParaRPr lang="en-US" sz="2400" b="0" i="0" dirty="0">
                        <a:latin typeface="Klinic Slab Medium"/>
                        <a:cs typeface="Klinic Slab Medium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>
                          <a:latin typeface="Klinic Slab Medium"/>
                          <a:cs typeface="Klinic Slab Medium"/>
                        </a:rPr>
                        <a:t>%</a:t>
                      </a:r>
                    </a:p>
                    <a:p>
                      <a:pPr algn="ctr"/>
                      <a:r>
                        <a:rPr lang="en-US" sz="2400" b="0" i="0" dirty="0">
                          <a:latin typeface="Klinic Slab Medium"/>
                          <a:cs typeface="Klinic Slab Medium"/>
                        </a:rPr>
                        <a:t>Funded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>
                          <a:latin typeface="Klinic Slab Medium"/>
                          <a:cs typeface="Klinic Slab Medium"/>
                        </a:rPr>
                        <a:t>Reserve Contributions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>
                          <a:latin typeface="Klinic Slab Medium"/>
                          <a:cs typeface="Klinic Slab Medium"/>
                        </a:rPr>
                        <a:t>Reserve</a:t>
                      </a:r>
                      <a:r>
                        <a:rPr lang="en-US" sz="2400" b="0" i="0" baseline="0" dirty="0">
                          <a:latin typeface="Klinic Slab Medium"/>
                          <a:cs typeface="Klinic Slab Medium"/>
                        </a:rPr>
                        <a:t> Expenses</a:t>
                      </a:r>
                      <a:endParaRPr lang="en-US" sz="2400" b="0" i="0" dirty="0">
                        <a:latin typeface="Klinic Slab Medium"/>
                        <a:cs typeface="Klinic Slab Medium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>
                          <a:latin typeface="Klinic Slab Medium"/>
                          <a:cs typeface="Klinic Slab Medium"/>
                        </a:rPr>
                        <a:t>Ending Reserve Balance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9342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Klinic Slab Book"/>
                          <a:cs typeface="Klinic Slab Book"/>
                        </a:rPr>
                        <a:t>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effectLst/>
                          <a:latin typeface="Klinic Slab Book"/>
                          <a:cs typeface="Klinic Slab Book"/>
                        </a:rPr>
                        <a:t>$204,026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$55,300 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Klinic Slab Book"/>
                          <a:cs typeface="Klinic Slab Book"/>
                        </a:rPr>
                        <a:t>27%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$31,680 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$60,930 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Klinic Slab Book"/>
                          <a:cs typeface="Klinic Slab Book"/>
                        </a:rPr>
                        <a:t>$26,091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342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Klinic Slab Book"/>
                          <a:cs typeface="Klinic Slab Book"/>
                        </a:rPr>
                        <a:t>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effectLst/>
                          <a:latin typeface="Klinic Slab Book"/>
                          <a:cs typeface="Klinic Slab Book"/>
                        </a:rPr>
                        <a:t>$170,375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$26,091 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Klinic Slab Book"/>
                          <a:cs typeface="Klinic Slab Book"/>
                        </a:rPr>
                        <a:t>15%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$32,630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$13,720 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Klinic Slab Book"/>
                          <a:cs typeface="Klinic Slab Book"/>
                        </a:rPr>
                        <a:t>$45,037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9342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Klinic Slab Book"/>
                          <a:cs typeface="Klinic Slab Book"/>
                        </a:rPr>
                        <a:t>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effectLst/>
                          <a:latin typeface="Klinic Slab Book"/>
                          <a:cs typeface="Klinic Slab Book"/>
                        </a:rPr>
                        <a:t>$185,031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$45,037 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>
                          <a:latin typeface="Klinic Slab Book"/>
                          <a:cs typeface="Klinic Slab Book"/>
                        </a:rPr>
                        <a:t>24%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$33,609 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$19,096 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Klinic Slab Book"/>
                          <a:cs typeface="Klinic Slab Book"/>
                        </a:rPr>
                        <a:t>$59,602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9342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Klinic Slab Book"/>
                          <a:cs typeface="Klinic Slab Book"/>
                        </a:rPr>
                        <a:t>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effectLst/>
                          <a:latin typeface="Klinic Slab Book"/>
                          <a:cs typeface="Klinic Slab Book"/>
                        </a:rPr>
                        <a:t>$195,300 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$59,602 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Klinic Slab Book"/>
                          <a:cs typeface="Klinic Slab Book"/>
                        </a:rPr>
                        <a:t>31%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$34,618 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$47,971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>
                          <a:latin typeface="Klinic Slab Book"/>
                          <a:cs typeface="Klinic Slab Book"/>
                        </a:rPr>
                        <a:t>$46,302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9342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Klinic Slab Book"/>
                          <a:cs typeface="Klinic Slab Book"/>
                        </a:rPr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$176,867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$46,302 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Klinic Slab Book"/>
                          <a:cs typeface="Klinic Slab Book"/>
                        </a:rPr>
                        <a:t>26%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$35,656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$1,126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$80,897 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9342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Klinic Slab Book"/>
                          <a:cs typeface="Klinic Slab Book"/>
                        </a:rPr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$206,885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$80,897 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Klinic Slab Book"/>
                          <a:cs typeface="Klinic Slab Book"/>
                        </a:rPr>
                        <a:t>39%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$36,726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$18,264 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$99,448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9342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Klinic Slab Book"/>
                          <a:cs typeface="Klinic Slab Book"/>
                        </a:rPr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$220,927 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$99,448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Klinic Slab Book"/>
                          <a:cs typeface="Klinic Slab Book"/>
                        </a:rPr>
                        <a:t>45%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$37,828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$13,815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Klinic Slab Book"/>
                          <a:ea typeface="+mn-ea"/>
                          <a:cs typeface="Klinic Slab Book"/>
                        </a:rPr>
                        <a:t>$123,572 </a:t>
                      </a:r>
                      <a:endParaRPr lang="en-US" sz="2400" b="1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2619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latin typeface="Klinic Slab Medium"/>
                <a:cs typeface="Klinic Slab Medium"/>
              </a:rPr>
              <a:t>2018 Recommended Expenditures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757916"/>
              </p:ext>
            </p:extLst>
          </p:nvPr>
        </p:nvGraphicFramePr>
        <p:xfrm>
          <a:off x="1392989" y="1546726"/>
          <a:ext cx="6374063" cy="46329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662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11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Roofs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$15,000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Rain Gutters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$1,000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Wood Trim </a:t>
                      </a:r>
                      <a:r>
                        <a:rPr lang="mr-IN" sz="3200" dirty="0">
                          <a:latin typeface="Klinic Slab Book"/>
                          <a:cs typeface="Klinic Slab Book"/>
                        </a:rPr>
                        <a:t>–</a:t>
                      </a:r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 Repaint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$26,000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Doors</a:t>
                      </a:r>
                      <a:r>
                        <a:rPr lang="en-US" sz="3200" baseline="0" dirty="0">
                          <a:latin typeface="Klinic Slab Book"/>
                          <a:cs typeface="Klinic Slab Book"/>
                        </a:rPr>
                        <a:t> </a:t>
                      </a:r>
                      <a:r>
                        <a:rPr lang="mr-IN" sz="3200" dirty="0">
                          <a:latin typeface="Klinic Slab Book"/>
                          <a:cs typeface="Klinic Slab Book"/>
                        </a:rPr>
                        <a:t>–</a:t>
                      </a:r>
                      <a:r>
                        <a:rPr lang="en-US" sz="3200" baseline="0" dirty="0">
                          <a:latin typeface="Klinic Slab Book"/>
                          <a:cs typeface="Klinic Slab Book"/>
                        </a:rPr>
                        <a:t> Repaint</a:t>
                      </a:r>
                      <a:endParaRPr lang="en-US" sz="3200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$3,600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Wood Surfaces </a:t>
                      </a:r>
                      <a:r>
                        <a:rPr lang="mr-IN" sz="3200" dirty="0">
                          <a:latin typeface="Klinic Slab Book"/>
                          <a:cs typeface="Klinic Slab Book"/>
                        </a:rPr>
                        <a:t>–</a:t>
                      </a:r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 Stain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$3,250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Carports </a:t>
                      </a:r>
                      <a:r>
                        <a:rPr lang="mr-IN" sz="3200" dirty="0">
                          <a:latin typeface="Klinic Slab Book"/>
                          <a:cs typeface="Klinic Slab Book"/>
                        </a:rPr>
                        <a:t>–</a:t>
                      </a:r>
                      <a:r>
                        <a:rPr lang="en-US" sz="3200" baseline="0" dirty="0">
                          <a:latin typeface="Klinic Slab Book"/>
                          <a:cs typeface="Klinic Slab Book"/>
                        </a:rPr>
                        <a:t>  Repaint</a:t>
                      </a:r>
                      <a:endParaRPr lang="en-US" sz="3200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$4,000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Asphalt</a:t>
                      </a:r>
                      <a:r>
                        <a:rPr lang="en-US" sz="3200" baseline="0" dirty="0">
                          <a:latin typeface="Klinic Slab Book"/>
                          <a:cs typeface="Klinic Slab Book"/>
                        </a:rPr>
                        <a:t> </a:t>
                      </a:r>
                      <a:r>
                        <a:rPr lang="mr-IN" sz="3200" baseline="0" dirty="0">
                          <a:latin typeface="Klinic Slab Book"/>
                          <a:cs typeface="Klinic Slab Book"/>
                        </a:rPr>
                        <a:t>–</a:t>
                      </a:r>
                      <a:r>
                        <a:rPr lang="en-US" sz="3200" baseline="0" dirty="0">
                          <a:latin typeface="Klinic Slab Book"/>
                          <a:cs typeface="Klinic Slab Book"/>
                        </a:rPr>
                        <a:t> West </a:t>
                      </a:r>
                      <a:r>
                        <a:rPr lang="mr-IN" sz="3200" baseline="0" dirty="0">
                          <a:latin typeface="Klinic Slab Book"/>
                          <a:cs typeface="Klinic Slab Book"/>
                        </a:rPr>
                        <a:t>–</a:t>
                      </a:r>
                      <a:r>
                        <a:rPr lang="en-US" sz="3200" baseline="0" dirty="0">
                          <a:latin typeface="Klinic Slab Book"/>
                          <a:cs typeface="Klinic Slab Book"/>
                        </a:rPr>
                        <a:t> Seal</a:t>
                      </a:r>
                      <a:endParaRPr lang="en-US" sz="3200" dirty="0">
                        <a:latin typeface="Klinic Slab Book"/>
                        <a:cs typeface="Klinic Slab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$1,880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Carpeting - Replace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>
                          <a:latin typeface="Klinic Slab Book"/>
                          <a:cs typeface="Klinic Slab Book"/>
                        </a:rPr>
                        <a:t>$6,200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026526" y="6179686"/>
            <a:ext cx="2534026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u="sng" dirty="0">
                <a:latin typeface="Klinic Slab Book"/>
                <a:cs typeface="Klinic Slab Book"/>
              </a:rPr>
              <a:t>Total: $60,930</a:t>
            </a:r>
          </a:p>
        </p:txBody>
      </p:sp>
    </p:spTree>
    <p:extLst>
      <p:ext uri="{BB962C8B-B14F-4D97-AF65-F5344CB8AC3E}">
        <p14:creationId xmlns:p14="http://schemas.microsoft.com/office/powerpoint/2010/main" val="11320495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latin typeface="Klinic Slab Medium"/>
                <a:cs typeface="Klinic Slab Medium"/>
              </a:rPr>
              <a:t>2018 Budget Implications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Klinic Slab Book"/>
                <a:cs typeface="Klinic Slab Book"/>
              </a:rPr>
              <a:t>Recommended reserve contribution: </a:t>
            </a:r>
            <a:r>
              <a:rPr lang="en-US" sz="4000" b="1" dirty="0">
                <a:solidFill>
                  <a:srgbClr val="D2533C"/>
                </a:solidFill>
                <a:latin typeface="Klinic Slab Book"/>
                <a:cs typeface="Klinic Slab Book"/>
              </a:rPr>
              <a:t>$31,680</a:t>
            </a:r>
          </a:p>
          <a:p>
            <a:pPr lvl="1"/>
            <a:r>
              <a:rPr lang="en-US" sz="3600" dirty="0">
                <a:latin typeface="Klinic Slab Book"/>
                <a:cs typeface="Klinic Slab Book"/>
              </a:rPr>
              <a:t>Up </a:t>
            </a:r>
            <a:r>
              <a:rPr lang="en-US" sz="3600" b="1" dirty="0">
                <a:solidFill>
                  <a:srgbClr val="D2533C"/>
                </a:solidFill>
                <a:latin typeface="Klinic Slab Book"/>
                <a:cs typeface="Klinic Slab Book"/>
              </a:rPr>
              <a:t>30% </a:t>
            </a:r>
            <a:r>
              <a:rPr lang="en-US" sz="3600" dirty="0">
                <a:latin typeface="Klinic Slab Book"/>
                <a:cs typeface="Klinic Slab Book"/>
              </a:rPr>
              <a:t>from 2017 ($24,255)</a:t>
            </a:r>
          </a:p>
          <a:p>
            <a:pPr lvl="1"/>
            <a:r>
              <a:rPr lang="en-US" sz="3600" dirty="0">
                <a:latin typeface="Klinic Slab Book"/>
                <a:cs typeface="Klinic Slab Book"/>
              </a:rPr>
              <a:t>Recommended </a:t>
            </a:r>
            <a:r>
              <a:rPr lang="en-US" sz="3600" b="1" dirty="0">
                <a:solidFill>
                  <a:srgbClr val="D2533C"/>
                </a:solidFill>
                <a:latin typeface="Klinic Slab Book"/>
                <a:cs typeface="Klinic Slab Book"/>
              </a:rPr>
              <a:t>3%</a:t>
            </a:r>
            <a:r>
              <a:rPr lang="en-US" sz="3600" dirty="0">
                <a:latin typeface="Klinic Slab Book"/>
                <a:cs typeface="Klinic Slab Book"/>
              </a:rPr>
              <a:t> annual increase for 30 years</a:t>
            </a:r>
          </a:p>
        </p:txBody>
      </p:sp>
    </p:spTree>
    <p:extLst>
      <p:ext uri="{BB962C8B-B14F-4D97-AF65-F5344CB8AC3E}">
        <p14:creationId xmlns:p14="http://schemas.microsoft.com/office/powerpoint/2010/main" val="28702791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Civic.thmx</Template>
  <TotalTime>5817</TotalTime>
  <Words>589</Words>
  <Application>Microsoft Macintosh PowerPoint</Application>
  <PresentationFormat>On-screen Show (4:3)</PresentationFormat>
  <Paragraphs>126</Paragraphs>
  <Slides>10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Klinic Slab Book</vt:lpstr>
      <vt:lpstr>Klinic Slab Medium</vt:lpstr>
      <vt:lpstr>Clarity</vt:lpstr>
      <vt:lpstr>Wasatch Commons Reserve Analysis</vt:lpstr>
      <vt:lpstr>What is a Reserve Analysis?</vt:lpstr>
      <vt:lpstr>Reserve Funds:</vt:lpstr>
      <vt:lpstr>Utah Code 57-8-7.5: Reserve analysis</vt:lpstr>
      <vt:lpstr>Complex Solutions – Dale Gifford</vt:lpstr>
      <vt:lpstr>Summary</vt:lpstr>
      <vt:lpstr>Percent  Funded</vt:lpstr>
      <vt:lpstr>Yearly Summary</vt:lpstr>
      <vt:lpstr>2018 Recommended Expenditures</vt:lpstr>
      <vt:lpstr>2018 Budget Implications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Wasatch Commons Reserve Analysis</dc:title>
  <dc:creator>Ben Trueman</dc:creator>
  <cp:lastModifiedBy>Ben Trueman</cp:lastModifiedBy>
  <cp:revision>47</cp:revision>
  <cp:lastPrinted>2021-11-11T02:58:56Z</cp:lastPrinted>
  <dcterms:created xsi:type="dcterms:W3CDTF">2017-12-06T04:42:22Z</dcterms:created>
  <dcterms:modified xsi:type="dcterms:W3CDTF">2021-11-11T03:01:02Z</dcterms:modified>
</cp:coreProperties>
</file>